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1" r:id="rId6"/>
    <p:sldId id="280" r:id="rId7"/>
    <p:sldId id="285" r:id="rId8"/>
    <p:sldId id="288" r:id="rId9"/>
    <p:sldId id="287" r:id="rId10"/>
    <p:sldId id="279" r:id="rId11"/>
    <p:sldId id="283" r:id="rId12"/>
    <p:sldId id="264" r:id="rId13"/>
    <p:sldId id="282" r:id="rId14"/>
    <p:sldId id="277" r:id="rId15"/>
    <p:sldId id="286" r:id="rId16"/>
    <p:sldId id="284" r:id="rId17"/>
    <p:sldId id="289" r:id="rId18"/>
    <p:sldId id="290"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6" autoAdjust="0"/>
    <p:restoredTop sz="94660"/>
  </p:normalViewPr>
  <p:slideViewPr>
    <p:cSldViewPr>
      <p:cViewPr varScale="1">
        <p:scale>
          <a:sx n="81" d="100"/>
          <a:sy n="81" d="100"/>
        </p:scale>
        <p:origin x="-21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24457-720F-2046-9A2B-C55B683F5D97}" type="datetimeFigureOut">
              <a:rPr lang="en-US" smtClean="0"/>
              <a:t>7/29/18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6366-BE26-BD45-8112-DD6D0405807E}" type="slidenum">
              <a:rPr lang="en-US" smtClean="0"/>
              <a:t>‹#›</a:t>
            </a:fld>
            <a:endParaRPr lang="en-US"/>
          </a:p>
        </p:txBody>
      </p:sp>
    </p:spTree>
    <p:extLst>
      <p:ext uri="{BB962C8B-B14F-4D97-AF65-F5344CB8AC3E}">
        <p14:creationId xmlns:p14="http://schemas.microsoft.com/office/powerpoint/2010/main" val="2808388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86366-BE26-BD45-8112-DD6D0405807E}" type="slidenum">
              <a:rPr lang="en-US" smtClean="0"/>
              <a:t>7</a:t>
            </a:fld>
            <a:endParaRPr lang="en-US"/>
          </a:p>
        </p:txBody>
      </p:sp>
    </p:spTree>
    <p:extLst>
      <p:ext uri="{BB962C8B-B14F-4D97-AF65-F5344CB8AC3E}">
        <p14:creationId xmlns:p14="http://schemas.microsoft.com/office/powerpoint/2010/main" val="87250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CFA630-13BB-46C4-BD44-B2C5F9B66074}" type="datetimeFigureOut">
              <a:rPr lang="en-US" smtClean="0"/>
              <a:pPr/>
              <a:t>7/29/18</a:t>
            </a:fld>
            <a:endParaRPr lang="en-US" dirty="0">
              <a:solidFill>
                <a:srgbClr val="FFFFFF"/>
              </a:solidFill>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7/29/18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CFA630-13BB-46C4-BD44-B2C5F9B66074}" type="datetimeFigureOut">
              <a:rPr lang="en-US" smtClean="0"/>
              <a:pPr/>
              <a:t>7/29/18</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7/29/18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pPr/>
              <a:t>7/29/18</a:t>
            </a:fld>
            <a:endParaRPr lang="en-US">
              <a:solidFill>
                <a:schemeClr val="tx2"/>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7/29/18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CFA630-13BB-46C4-BD44-B2C5F9B66074}" type="datetimeFigureOut">
              <a:rPr lang="en-US" smtClean="0"/>
              <a:pPr/>
              <a:t>7/29/18</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CFA630-13BB-46C4-BD44-B2C5F9B66074}" type="datetimeFigureOut">
              <a:rPr lang="en-US" smtClean="0"/>
              <a:pPr/>
              <a:t>7/29/18</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7/29/18</a:t>
            </a:fld>
            <a:endParaRPr lang="en-US" dirty="0">
              <a:solidFill>
                <a:schemeClr val="tx2"/>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7/29/18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7/29/18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7/29/18</a:t>
            </a:fld>
            <a:endParaRPr lang="en-US" sz="1000" dirty="0">
              <a:solidFill>
                <a:schemeClr val="tx2"/>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rtsonia.com" TargetMode="External"/><Relationship Id="rId3" Type="http://schemas.openxmlformats.org/officeDocument/2006/relationships/hyperlink" Target="http://bhsbarge.weebl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Room</a:t>
            </a:r>
            <a:endParaRPr lang="en-US" dirty="0"/>
          </a:p>
        </p:txBody>
      </p:sp>
      <p:sp>
        <p:nvSpPr>
          <p:cNvPr id="3" name="Subtitle 2"/>
          <p:cNvSpPr>
            <a:spLocks noGrp="1"/>
          </p:cNvSpPr>
          <p:nvPr>
            <p:ph type="subTitle" idx="1"/>
          </p:nvPr>
        </p:nvSpPr>
        <p:spPr/>
        <p:txBody>
          <a:bodyPr/>
          <a:lstStyle/>
          <a:p>
            <a:r>
              <a:rPr lang="en-US" dirty="0" smtClean="0"/>
              <a:t>Mrs. Barge</a:t>
            </a:r>
          </a:p>
          <a:p>
            <a:endParaRPr lang="en-US" dirty="0"/>
          </a:p>
        </p:txBody>
      </p:sp>
      <p:pic>
        <p:nvPicPr>
          <p:cNvPr id="1026" name="Picture 2" descr="http://static.quickmeme.com/media/social/q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28800"/>
            <a:ext cx="61436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quickmeme.com/media/social/q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76400"/>
            <a:ext cx="61436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9600" y="1905000"/>
            <a:ext cx="4951573" cy="381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fontScale="90000"/>
          </a:bodyPr>
          <a:lstStyle/>
          <a:p>
            <a:r>
              <a:rPr lang="en-US" dirty="0" smtClean="0"/>
              <a:t>Discipline</a:t>
            </a:r>
            <a:br>
              <a:rPr lang="en-US" dirty="0" smtClean="0"/>
            </a:br>
            <a:endParaRPr lang="en-US" dirty="0"/>
          </a:p>
        </p:txBody>
      </p:sp>
      <p:sp>
        <p:nvSpPr>
          <p:cNvPr id="3" name="Content Placeholder 2"/>
          <p:cNvSpPr>
            <a:spLocks noGrp="1"/>
          </p:cNvSpPr>
          <p:nvPr>
            <p:ph idx="1"/>
          </p:nvPr>
        </p:nvSpPr>
        <p:spPr>
          <a:xfrm>
            <a:off x="457200" y="914400"/>
            <a:ext cx="7239000" cy="5532120"/>
          </a:xfrm>
        </p:spPr>
        <p:txBody>
          <a:bodyPr/>
          <a:lstStyle/>
          <a:p>
            <a:r>
              <a:rPr lang="en-US" dirty="0" smtClean="0"/>
              <a:t>Slip #1 - </a:t>
            </a:r>
            <a:r>
              <a:rPr lang="en-US" dirty="0"/>
              <a:t>E</a:t>
            </a:r>
            <a:r>
              <a:rPr lang="en-US" dirty="0" smtClean="0"/>
              <a:t>mail home and to coach</a:t>
            </a:r>
          </a:p>
          <a:p>
            <a:r>
              <a:rPr lang="en-US" dirty="0" smtClean="0"/>
              <a:t>Slip #2 – Teacher Detention (Thursday afterschool with Ms. Davis)</a:t>
            </a:r>
          </a:p>
          <a:p>
            <a:r>
              <a:rPr lang="en-US" dirty="0" smtClean="0"/>
              <a:t>Slip #3 - Send to Administration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76600"/>
            <a:ext cx="5410200" cy="3043238"/>
          </a:xfrm>
          <a:prstGeom prst="rect">
            <a:avLst/>
          </a:prstGeom>
        </p:spPr>
      </p:pic>
    </p:spTree>
    <p:extLst>
      <p:ext uri="{BB962C8B-B14F-4D97-AF65-F5344CB8AC3E}">
        <p14:creationId xmlns:p14="http://schemas.microsoft.com/office/powerpoint/2010/main" val="1216992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533400"/>
          </a:xfrm>
        </p:spPr>
        <p:txBody>
          <a:bodyPr>
            <a:noAutofit/>
          </a:bodyPr>
          <a:lstStyle/>
          <a:p>
            <a:r>
              <a:rPr lang="en-US" sz="4400" dirty="0" smtClean="0"/>
              <a:t>Sketchbooks</a:t>
            </a:r>
            <a:endParaRPr lang="en-US" sz="4400" dirty="0"/>
          </a:p>
        </p:txBody>
      </p:sp>
      <p:sp>
        <p:nvSpPr>
          <p:cNvPr id="3" name="Content Placeholder 2"/>
          <p:cNvSpPr>
            <a:spLocks noGrp="1"/>
          </p:cNvSpPr>
          <p:nvPr>
            <p:ph idx="1"/>
          </p:nvPr>
        </p:nvSpPr>
        <p:spPr>
          <a:xfrm>
            <a:off x="457200" y="1066800"/>
            <a:ext cx="6172200" cy="5388936"/>
          </a:xfrm>
        </p:spPr>
        <p:txBody>
          <a:bodyPr>
            <a:normAutofit fontScale="92500" lnSpcReduction="10000"/>
          </a:bodyPr>
          <a:lstStyle/>
          <a:p>
            <a:r>
              <a:rPr lang="en-US" dirty="0" smtClean="0"/>
              <a:t>You will be given a sketchbook assignment on a Monday and it is due Friday of the next week.</a:t>
            </a:r>
          </a:p>
          <a:p>
            <a:r>
              <a:rPr lang="en-US" dirty="0" smtClean="0"/>
              <a:t>I will grade these and sign them as complete</a:t>
            </a:r>
          </a:p>
          <a:p>
            <a:r>
              <a:rPr lang="en-US" dirty="0" smtClean="0"/>
              <a:t>You </a:t>
            </a:r>
            <a:r>
              <a:rPr lang="en-US" i="1" dirty="0" smtClean="0">
                <a:solidFill>
                  <a:schemeClr val="accent4">
                    <a:lumMod val="75000"/>
                  </a:schemeClr>
                </a:solidFill>
              </a:rPr>
              <a:t>must</a:t>
            </a:r>
            <a:r>
              <a:rPr lang="en-US" dirty="0" smtClean="0"/>
              <a:t> bring your sketchbook to class with you everyday starting on Monday</a:t>
            </a:r>
          </a:p>
          <a:p>
            <a:r>
              <a:rPr lang="en-US" dirty="0" smtClean="0"/>
              <a:t>I am selling them in class for </a:t>
            </a:r>
            <a:r>
              <a:rPr lang="en-US" dirty="0" smtClean="0"/>
              <a:t>$6.00</a:t>
            </a:r>
            <a:endParaRPr lang="en-US" dirty="0" smtClean="0"/>
          </a:p>
          <a:p>
            <a:r>
              <a:rPr lang="en-US" dirty="0" smtClean="0"/>
              <a:t>It needs to be spiral bound and 8X10 or 9X12 size</a:t>
            </a:r>
          </a:p>
          <a:p>
            <a:r>
              <a:rPr lang="en-US" dirty="0" smtClean="0"/>
              <a:t>You also need a pencil,</a:t>
            </a:r>
          </a:p>
          <a:p>
            <a:pPr marL="0" indent="0">
              <a:buNone/>
            </a:pPr>
            <a:r>
              <a:rPr lang="en-US" dirty="0" smtClean="0"/>
              <a:t>Everyday!</a:t>
            </a:r>
          </a:p>
          <a:p>
            <a:r>
              <a:rPr lang="en-US" dirty="0" smtClean="0"/>
              <a:t>Sketchbooks </a:t>
            </a:r>
            <a:r>
              <a:rPr lang="en-US" b="1" i="1" u="sng" dirty="0" smtClean="0"/>
              <a:t>cannot</a:t>
            </a:r>
            <a:r>
              <a:rPr lang="en-US" dirty="0" smtClean="0"/>
              <a:t> be left in the classroom, EVER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572000"/>
            <a:ext cx="2895600" cy="1853184"/>
          </a:xfrm>
          <a:prstGeom prst="rect">
            <a:avLst/>
          </a:prstGeom>
        </p:spPr>
      </p:pic>
    </p:spTree>
    <p:extLst>
      <p:ext uri="{BB962C8B-B14F-4D97-AF65-F5344CB8AC3E}">
        <p14:creationId xmlns:p14="http://schemas.microsoft.com/office/powerpoint/2010/main" val="30104232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dirty="0" smtClean="0"/>
              <a:t>Procedures</a:t>
            </a:r>
            <a:endParaRPr lang="en-US" dirty="0"/>
          </a:p>
        </p:txBody>
      </p:sp>
      <p:sp>
        <p:nvSpPr>
          <p:cNvPr id="3" name="Content Placeholder 2"/>
          <p:cNvSpPr>
            <a:spLocks noGrp="1"/>
          </p:cNvSpPr>
          <p:nvPr>
            <p:ph idx="1"/>
          </p:nvPr>
        </p:nvSpPr>
        <p:spPr>
          <a:xfrm>
            <a:off x="457200" y="1371600"/>
            <a:ext cx="3352800" cy="5334000"/>
          </a:xfrm>
        </p:spPr>
        <p:txBody>
          <a:bodyPr>
            <a:normAutofit fontScale="92500" lnSpcReduction="20000"/>
          </a:bodyPr>
          <a:lstStyle/>
          <a:p>
            <a:r>
              <a:rPr lang="en-US" dirty="0" smtClean="0"/>
              <a:t>Finished your project before it is due? You may work on your sketchbook assignment</a:t>
            </a:r>
          </a:p>
          <a:p>
            <a:r>
              <a:rPr lang="en-US" dirty="0" smtClean="0"/>
              <a:t>Pace yourself! Do not wait until the last minute to get to work. Assignments will be given on Monday and due on Friday.</a:t>
            </a:r>
          </a:p>
          <a:p>
            <a:r>
              <a:rPr lang="en-US" dirty="0" smtClean="0"/>
              <a:t>If you are not working on anything I will give you something to do!</a:t>
            </a:r>
            <a:endParaRPr lang="en-US" dirty="0"/>
          </a:p>
        </p:txBody>
      </p:sp>
      <p:pic>
        <p:nvPicPr>
          <p:cNvPr id="4" name="Picture 3" descr="36cuwy.jpg"/>
          <p:cNvPicPr>
            <a:picLocks noChangeAspect="1"/>
          </p:cNvPicPr>
          <p:nvPr/>
        </p:nvPicPr>
        <p:blipFill>
          <a:blip r:embed="rId2" cstate="print"/>
          <a:stretch>
            <a:fillRect/>
          </a:stretch>
        </p:blipFill>
        <p:spPr>
          <a:xfrm>
            <a:off x="4191000" y="1828800"/>
            <a:ext cx="3523553" cy="36654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7815706"/>
              </p:ext>
            </p:extLst>
          </p:nvPr>
        </p:nvGraphicFramePr>
        <p:xfrm>
          <a:off x="457200" y="1752600"/>
          <a:ext cx="6781800" cy="3581400"/>
        </p:xfrm>
        <a:graphic>
          <a:graphicData uri="http://schemas.openxmlformats.org/drawingml/2006/table">
            <a:tbl>
              <a:tblPr firstRow="1" firstCol="1" bandRow="1">
                <a:tableStyleId>{5C22544A-7EE6-4342-B048-85BDC9FD1C3A}</a:tableStyleId>
              </a:tblPr>
              <a:tblGrid>
                <a:gridCol w="2260600"/>
                <a:gridCol w="2260600"/>
                <a:gridCol w="2260600"/>
              </a:tblGrid>
              <a:tr h="596900">
                <a:tc>
                  <a:txBody>
                    <a:bodyPr/>
                    <a:lstStyle/>
                    <a:p>
                      <a:pPr marL="0" marR="0" algn="ctr">
                        <a:lnSpc>
                          <a:spcPct val="115000"/>
                        </a:lnSpc>
                        <a:spcBef>
                          <a:spcPts val="0"/>
                        </a:spcBef>
                        <a:spcAft>
                          <a:spcPts val="0"/>
                        </a:spcAft>
                      </a:pPr>
                      <a:r>
                        <a:rPr lang="en-US" sz="1100" dirty="0">
                          <a:effectLst/>
                        </a:rPr>
                        <a:t>Assignments</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Grade Weights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Grading Scale</a:t>
                      </a:r>
                      <a:endParaRPr lang="en-US" sz="1100">
                        <a:effectLst/>
                        <a:latin typeface="Calibri"/>
                        <a:ea typeface="Calibri"/>
                        <a:cs typeface="Times New Roman"/>
                      </a:endParaRPr>
                    </a:p>
                  </a:txBody>
                  <a:tcPr marL="68580" marR="68580" marT="0" marB="0"/>
                </a:tc>
              </a:tr>
              <a:tr h="596900">
                <a:tc>
                  <a:txBody>
                    <a:bodyPr/>
                    <a:lstStyle/>
                    <a:p>
                      <a:pPr marL="0" marR="0">
                        <a:lnSpc>
                          <a:spcPct val="115000"/>
                        </a:lnSpc>
                        <a:spcBef>
                          <a:spcPts val="0"/>
                        </a:spcBef>
                        <a:spcAft>
                          <a:spcPts val="0"/>
                        </a:spcAft>
                      </a:pPr>
                      <a:r>
                        <a:rPr lang="en-US" sz="1100">
                          <a:effectLst/>
                        </a:rPr>
                        <a:t>Sketchbook</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A -  90 and above</a:t>
                      </a:r>
                      <a:endParaRPr lang="en-US" sz="1100">
                        <a:effectLst/>
                        <a:latin typeface="Calibri"/>
                        <a:ea typeface="Calibri"/>
                        <a:cs typeface="Times New Roman"/>
                      </a:endParaRPr>
                    </a:p>
                  </a:txBody>
                  <a:tcPr marL="68580" marR="68580" marT="0" marB="0"/>
                </a:tc>
              </a:tr>
              <a:tr h="596900">
                <a:tc>
                  <a:txBody>
                    <a:bodyPr/>
                    <a:lstStyle/>
                    <a:p>
                      <a:pPr marL="0" marR="0">
                        <a:lnSpc>
                          <a:spcPct val="115000"/>
                        </a:lnSpc>
                        <a:spcBef>
                          <a:spcPts val="0"/>
                        </a:spcBef>
                        <a:spcAft>
                          <a:spcPts val="0"/>
                        </a:spcAft>
                      </a:pPr>
                      <a:r>
                        <a:rPr lang="en-US" sz="1100">
                          <a:effectLst/>
                        </a:rPr>
                        <a:t>Projects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40%</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B - 80-89</a:t>
                      </a:r>
                      <a:endParaRPr lang="en-US" sz="1100">
                        <a:effectLst/>
                        <a:latin typeface="Calibri"/>
                        <a:ea typeface="Calibri"/>
                        <a:cs typeface="Times New Roman"/>
                      </a:endParaRPr>
                    </a:p>
                  </a:txBody>
                  <a:tcPr marL="68580" marR="68580" marT="0" marB="0"/>
                </a:tc>
              </a:tr>
              <a:tr h="596900">
                <a:tc>
                  <a:txBody>
                    <a:bodyPr/>
                    <a:lstStyle/>
                    <a:p>
                      <a:pPr marL="0" marR="0">
                        <a:lnSpc>
                          <a:spcPct val="115000"/>
                        </a:lnSpc>
                        <a:spcBef>
                          <a:spcPts val="0"/>
                        </a:spcBef>
                        <a:spcAft>
                          <a:spcPts val="0"/>
                        </a:spcAft>
                      </a:pPr>
                      <a:r>
                        <a:rPr lang="en-US" sz="1100">
                          <a:effectLst/>
                        </a:rPr>
                        <a:t>Benchmarks/Final Exam</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C- 74-79</a:t>
                      </a:r>
                      <a:endParaRPr lang="en-US" sz="1100">
                        <a:effectLst/>
                        <a:latin typeface="Calibri"/>
                        <a:ea typeface="Calibri"/>
                        <a:cs typeface="Times New Roman"/>
                      </a:endParaRPr>
                    </a:p>
                  </a:txBody>
                  <a:tcPr marL="68580" marR="68580" marT="0" marB="0"/>
                </a:tc>
              </a:tr>
              <a:tr h="596900">
                <a:tc>
                  <a:txBody>
                    <a:bodyPr/>
                    <a:lstStyle/>
                    <a:p>
                      <a:pPr marL="0" marR="0">
                        <a:lnSpc>
                          <a:spcPct val="115000"/>
                        </a:lnSpc>
                        <a:spcBef>
                          <a:spcPts val="0"/>
                        </a:spcBef>
                        <a:spcAft>
                          <a:spcPts val="0"/>
                        </a:spcAft>
                      </a:pPr>
                      <a:r>
                        <a:rPr lang="en-US" sz="1100" dirty="0">
                          <a:effectLst/>
                        </a:rPr>
                        <a:t>Weekly Quizzes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 - 70-73</a:t>
                      </a:r>
                      <a:endParaRPr lang="en-US" sz="1100">
                        <a:effectLst/>
                        <a:latin typeface="Calibri"/>
                        <a:ea typeface="Calibri"/>
                        <a:cs typeface="Times New Roman"/>
                      </a:endParaRPr>
                    </a:p>
                  </a:txBody>
                  <a:tcPr marL="68580" marR="68580" marT="0" marB="0"/>
                </a:tc>
              </a:tr>
              <a:tr h="596900">
                <a:tc>
                  <a:txBody>
                    <a:bodyPr/>
                    <a:lstStyle/>
                    <a:p>
                      <a:pPr marL="0" marR="0">
                        <a:lnSpc>
                          <a:spcPct val="115000"/>
                        </a:lnSpc>
                        <a:spcBef>
                          <a:spcPts val="0"/>
                        </a:spcBef>
                        <a:spcAft>
                          <a:spcPts val="0"/>
                        </a:spcAft>
                      </a:pPr>
                      <a:r>
                        <a:rPr lang="en-US" sz="1100">
                          <a:effectLst/>
                        </a:rPr>
                        <a:t>Performance Essay</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F – 69 or below</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702334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Grading</a:t>
            </a:r>
            <a:endParaRPr lang="en-US" dirty="0"/>
          </a:p>
        </p:txBody>
      </p:sp>
      <p:sp>
        <p:nvSpPr>
          <p:cNvPr id="3" name="Content Placeholder 2"/>
          <p:cNvSpPr>
            <a:spLocks noGrp="1"/>
          </p:cNvSpPr>
          <p:nvPr>
            <p:ph idx="1"/>
          </p:nvPr>
        </p:nvSpPr>
        <p:spPr>
          <a:xfrm>
            <a:off x="457200" y="1219200"/>
            <a:ext cx="7239000" cy="5236536"/>
          </a:xfrm>
        </p:spPr>
        <p:txBody>
          <a:bodyPr/>
          <a:lstStyle/>
          <a:p>
            <a:pPr marL="0" indent="0">
              <a:buNone/>
            </a:pPr>
            <a:r>
              <a:rPr lang="en-US" dirty="0" smtClean="0"/>
              <a:t>Late?</a:t>
            </a:r>
          </a:p>
          <a:p>
            <a:r>
              <a:rPr lang="en-US" dirty="0" smtClean="0"/>
              <a:t>Ten points off for each day late</a:t>
            </a:r>
          </a:p>
          <a:p>
            <a:r>
              <a:rPr lang="en-US" dirty="0" smtClean="0"/>
              <a:t>Only allowed for three days, after three days a 0 will be given</a:t>
            </a:r>
          </a:p>
          <a:p>
            <a:r>
              <a:rPr lang="en-US" dirty="0" smtClean="0"/>
              <a:t>No extra credit, ever</a:t>
            </a:r>
            <a:endParaRPr lang="en-US" dirty="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Grading</a:t>
            </a:r>
            <a:endParaRPr lang="en-US" sz="6000" dirty="0"/>
          </a:p>
        </p:txBody>
      </p:sp>
      <p:sp>
        <p:nvSpPr>
          <p:cNvPr id="3" name="Content Placeholder 2"/>
          <p:cNvSpPr>
            <a:spLocks noGrp="1"/>
          </p:cNvSpPr>
          <p:nvPr>
            <p:ph idx="1"/>
          </p:nvPr>
        </p:nvSpPr>
        <p:spPr>
          <a:xfrm>
            <a:off x="457200" y="1609416"/>
            <a:ext cx="3962400" cy="4846320"/>
          </a:xfrm>
        </p:spPr>
        <p:txBody>
          <a:bodyPr>
            <a:normAutofit fontScale="92500" lnSpcReduction="10000"/>
          </a:bodyPr>
          <a:lstStyle/>
          <a:p>
            <a:r>
              <a:rPr lang="en-US" dirty="0" smtClean="0"/>
              <a:t>We will have BREATHE days</a:t>
            </a:r>
          </a:p>
          <a:p>
            <a:r>
              <a:rPr lang="en-US" dirty="0" smtClean="0"/>
              <a:t>Begin Reworking Every Artwork To Help Elevate</a:t>
            </a:r>
          </a:p>
          <a:p>
            <a:r>
              <a:rPr lang="en-US" dirty="0" smtClean="0"/>
              <a:t>These are days where you can rework any assignment for a better grade, get caught up on sketchbook assignments, and read the book for this year.</a:t>
            </a:r>
          </a:p>
          <a:p>
            <a:r>
              <a:rPr lang="en-US" dirty="0" smtClean="0"/>
              <a:t>You should NEVER have homework in this class!</a:t>
            </a:r>
          </a:p>
          <a:p>
            <a:endParaRPr lang="en-US" dirty="0"/>
          </a:p>
        </p:txBody>
      </p:sp>
      <p:pic>
        <p:nvPicPr>
          <p:cNvPr id="4" name="Picture 3" descr="breath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685800"/>
            <a:ext cx="4274039" cy="3200400"/>
          </a:xfrm>
          <a:prstGeom prst="rect">
            <a:avLst/>
          </a:prstGeom>
        </p:spPr>
      </p:pic>
    </p:spTree>
    <p:extLst>
      <p:ext uri="{BB962C8B-B14F-4D97-AF65-F5344CB8AC3E}">
        <p14:creationId xmlns:p14="http://schemas.microsoft.com/office/powerpoint/2010/main" val="382520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a:t>
            </a:r>
            <a:endParaRPr lang="en-US" dirty="0"/>
          </a:p>
        </p:txBody>
      </p:sp>
      <p:sp>
        <p:nvSpPr>
          <p:cNvPr id="3" name="Content Placeholder 2"/>
          <p:cNvSpPr>
            <a:spLocks noGrp="1"/>
          </p:cNvSpPr>
          <p:nvPr>
            <p:ph idx="1"/>
          </p:nvPr>
        </p:nvSpPr>
        <p:spPr>
          <a:xfrm>
            <a:off x="457200" y="1609416"/>
            <a:ext cx="2971800" cy="4846320"/>
          </a:xfrm>
        </p:spPr>
        <p:txBody>
          <a:bodyPr/>
          <a:lstStyle/>
          <a:p>
            <a:r>
              <a:rPr lang="en-US" dirty="0" smtClean="0"/>
              <a:t>We will critique often. Get used to it. </a:t>
            </a:r>
          </a:p>
          <a:p>
            <a:r>
              <a:rPr lang="en-US" dirty="0" smtClean="0"/>
              <a:t>I will help you through it the first few times. You are graded on participation and correct use of terms during critique.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360" y="609600"/>
            <a:ext cx="4511040" cy="5638800"/>
          </a:xfrm>
          <a:prstGeom prst="rect">
            <a:avLst/>
          </a:prstGeom>
        </p:spPr>
      </p:pic>
    </p:spTree>
    <p:extLst>
      <p:ext uri="{BB962C8B-B14F-4D97-AF65-F5344CB8AC3E}">
        <p14:creationId xmlns:p14="http://schemas.microsoft.com/office/powerpoint/2010/main" val="15575820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Art Gallery</a:t>
            </a:r>
            <a:endParaRPr lang="en-US" dirty="0"/>
          </a:p>
        </p:txBody>
      </p:sp>
      <p:sp>
        <p:nvSpPr>
          <p:cNvPr id="3" name="Content Placeholder 2"/>
          <p:cNvSpPr>
            <a:spLocks noGrp="1"/>
          </p:cNvSpPr>
          <p:nvPr>
            <p:ph idx="1"/>
          </p:nvPr>
        </p:nvSpPr>
        <p:spPr/>
        <p:txBody>
          <a:bodyPr/>
          <a:lstStyle/>
          <a:p>
            <a:r>
              <a:rPr lang="en-US" dirty="0" err="1" smtClean="0"/>
              <a:t>Artsonia</a:t>
            </a:r>
            <a:endParaRPr lang="en-US" dirty="0" smtClean="0"/>
          </a:p>
          <a:p>
            <a:r>
              <a:rPr lang="en-US" dirty="0">
                <a:hlinkClick r:id="rId2"/>
              </a:rPr>
              <a:t>https://</a:t>
            </a:r>
            <a:r>
              <a:rPr lang="en-US" dirty="0" smtClean="0">
                <a:hlinkClick r:id="rId2"/>
              </a:rPr>
              <a:t>www.artsonia.com</a:t>
            </a:r>
            <a:endParaRPr lang="en-US" dirty="0" smtClean="0"/>
          </a:p>
          <a:p>
            <a:endParaRPr lang="en-US" dirty="0"/>
          </a:p>
          <a:p>
            <a:r>
              <a:rPr lang="en-US" dirty="0" smtClean="0"/>
              <a:t>My website</a:t>
            </a:r>
          </a:p>
          <a:p>
            <a:r>
              <a:rPr lang="en-US" dirty="0">
                <a:hlinkClick r:id="rId3"/>
              </a:rPr>
              <a:t>http://</a:t>
            </a:r>
            <a:r>
              <a:rPr lang="en-US" dirty="0" err="1">
                <a:hlinkClick r:id="rId3"/>
              </a:rPr>
              <a:t>bhsbarge.weebly.com</a:t>
            </a:r>
            <a:endParaRPr lang="en-US" dirty="0"/>
          </a:p>
        </p:txBody>
      </p:sp>
    </p:spTree>
    <p:extLst>
      <p:ext uri="{BB962C8B-B14F-4D97-AF65-F5344CB8AC3E}">
        <p14:creationId xmlns:p14="http://schemas.microsoft.com/office/powerpoint/2010/main" val="17696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NAHS</a:t>
            </a:r>
            <a:endParaRPr lang="en-US" dirty="0"/>
          </a:p>
        </p:txBody>
      </p:sp>
      <p:sp>
        <p:nvSpPr>
          <p:cNvPr id="3" name="Content Placeholder 2"/>
          <p:cNvSpPr>
            <a:spLocks noGrp="1"/>
          </p:cNvSpPr>
          <p:nvPr>
            <p:ph idx="1"/>
          </p:nvPr>
        </p:nvSpPr>
        <p:spPr/>
        <p:txBody>
          <a:bodyPr/>
          <a:lstStyle/>
          <a:p>
            <a:r>
              <a:rPr lang="en-US" dirty="0" smtClean="0"/>
              <a:t>Requirements:</a:t>
            </a:r>
          </a:p>
          <a:p>
            <a:r>
              <a:rPr lang="en-US" dirty="0" smtClean="0"/>
              <a:t>Make at least 3 pieces of art to sell that are good quality finished pieces</a:t>
            </a:r>
          </a:p>
          <a:p>
            <a:r>
              <a:rPr lang="en-US" dirty="0" smtClean="0"/>
              <a:t>3 community service hours</a:t>
            </a:r>
          </a:p>
          <a:p>
            <a:r>
              <a:rPr lang="en-US" dirty="0" smtClean="0"/>
              <a:t>Have GPA of 90 or higher by the end of April</a:t>
            </a:r>
          </a:p>
          <a:p>
            <a:r>
              <a:rPr lang="en-US" dirty="0" smtClean="0"/>
              <a:t>First meeting will be announced soon</a:t>
            </a:r>
            <a:endParaRPr lang="en-US" dirty="0"/>
          </a:p>
        </p:txBody>
      </p:sp>
    </p:spTree>
    <p:extLst>
      <p:ext uri="{BB962C8B-B14F-4D97-AF65-F5344CB8AC3E}">
        <p14:creationId xmlns:p14="http://schemas.microsoft.com/office/powerpoint/2010/main" val="256325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1981200"/>
          </a:xfrm>
        </p:spPr>
        <p:txBody>
          <a:bodyPr>
            <a:normAutofit fontScale="90000"/>
          </a:bodyPr>
          <a:lstStyle/>
          <a:p>
            <a:r>
              <a:rPr lang="en-US" dirty="0" smtClean="0"/>
              <a:t>Following guidelines and procedures = </a:t>
            </a:r>
            <a:br>
              <a:rPr lang="en-US" dirty="0" smtClean="0"/>
            </a:br>
            <a:r>
              <a:rPr lang="en-US" dirty="0" smtClean="0"/>
              <a:t>stress free classroom and a happy teacher</a:t>
            </a:r>
            <a:endParaRPr lang="en-US" dirty="0"/>
          </a:p>
        </p:txBody>
      </p:sp>
      <p:pic>
        <p:nvPicPr>
          <p:cNvPr id="3" name="Picture 2" descr="happy-chi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43200"/>
            <a:ext cx="4904827" cy="325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me</a:t>
            </a:r>
            <a:br>
              <a:rPr lang="en-US" dirty="0" smtClean="0"/>
            </a:br>
            <a:r>
              <a:rPr lang="en-US" sz="2700" dirty="0" smtClean="0"/>
              <a:t>Education</a:t>
            </a:r>
            <a:endParaRPr lang="en-US" sz="2700" dirty="0"/>
          </a:p>
        </p:txBody>
      </p:sp>
      <p:sp>
        <p:nvSpPr>
          <p:cNvPr id="3" name="Content Placeholder 2"/>
          <p:cNvSpPr>
            <a:spLocks noGrp="1"/>
          </p:cNvSpPr>
          <p:nvPr>
            <p:ph idx="1"/>
          </p:nvPr>
        </p:nvSpPr>
        <p:spPr>
          <a:xfrm>
            <a:off x="457200" y="1609416"/>
            <a:ext cx="3581400" cy="4846320"/>
          </a:xfrm>
        </p:spPr>
        <p:txBody>
          <a:bodyPr>
            <a:normAutofit/>
          </a:bodyPr>
          <a:lstStyle/>
          <a:p>
            <a:r>
              <a:rPr lang="en-US" dirty="0" smtClean="0"/>
              <a:t>BFA degree in Textiles/Surface Design from Georgia State University</a:t>
            </a:r>
          </a:p>
          <a:p>
            <a:r>
              <a:rPr lang="en-US" dirty="0" smtClean="0"/>
              <a:t>Master of Arts in Teaching from North Georgia College and State University</a:t>
            </a:r>
          </a:p>
          <a:p>
            <a:pPr marL="0" indent="0">
              <a:buNone/>
            </a:pPr>
            <a:r>
              <a:rPr lang="en-US" dirty="0"/>
              <a:t> </a:t>
            </a:r>
            <a:r>
              <a:rPr lang="en-US" dirty="0" smtClean="0"/>
              <a:t>  2012</a:t>
            </a:r>
          </a:p>
          <a:p>
            <a:r>
              <a:rPr lang="en-US" dirty="0" smtClean="0"/>
              <a:t>AA from</a:t>
            </a:r>
            <a:r>
              <a:rPr lang="en-US" dirty="0" smtClean="0"/>
              <a:t> </a:t>
            </a:r>
            <a:r>
              <a:rPr lang="en-US" dirty="0" smtClean="0"/>
              <a:t>UNG for Media </a:t>
            </a:r>
            <a:r>
              <a:rPr lang="en-US" dirty="0" smtClean="0"/>
              <a:t>Studies 2017</a:t>
            </a:r>
            <a:endParaRPr lang="en-US" dirty="0"/>
          </a:p>
        </p:txBody>
      </p:sp>
      <p:pic>
        <p:nvPicPr>
          <p:cNvPr id="4" name="Picture 3" descr="graduation.jpg"/>
          <p:cNvPicPr>
            <a:picLocks noChangeAspect="1"/>
          </p:cNvPicPr>
          <p:nvPr/>
        </p:nvPicPr>
        <p:blipFill>
          <a:blip r:embed="rId2" cstate="print"/>
          <a:stretch>
            <a:fillRect/>
          </a:stretch>
        </p:blipFill>
        <p:spPr>
          <a:xfrm>
            <a:off x="4114800" y="762000"/>
            <a:ext cx="3771900" cy="5029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Family</a:t>
            </a:r>
            <a:endParaRPr lang="en-US" dirty="0"/>
          </a:p>
        </p:txBody>
      </p:sp>
      <p:sp>
        <p:nvSpPr>
          <p:cNvPr id="3" name="Content Placeholder 2"/>
          <p:cNvSpPr>
            <a:spLocks noGrp="1"/>
          </p:cNvSpPr>
          <p:nvPr>
            <p:ph idx="1"/>
          </p:nvPr>
        </p:nvSpPr>
        <p:spPr>
          <a:xfrm>
            <a:off x="457200" y="1143000"/>
            <a:ext cx="2971800" cy="5312736"/>
          </a:xfrm>
        </p:spPr>
        <p:txBody>
          <a:bodyPr>
            <a:normAutofit/>
          </a:bodyPr>
          <a:lstStyle/>
          <a:p>
            <a:r>
              <a:rPr lang="en-US" dirty="0" smtClean="0"/>
              <a:t>I have a daughter Taylor that is </a:t>
            </a:r>
            <a:r>
              <a:rPr lang="en-US" dirty="0" smtClean="0"/>
              <a:t>18 </a:t>
            </a:r>
            <a:r>
              <a:rPr lang="en-US" dirty="0" smtClean="0"/>
              <a:t>and a son Austin who is </a:t>
            </a:r>
            <a:r>
              <a:rPr lang="en-US" dirty="0" smtClean="0"/>
              <a:t>16. </a:t>
            </a:r>
            <a:r>
              <a:rPr lang="en-US" dirty="0" smtClean="0"/>
              <a:t>I have been married to my husband Tim for </a:t>
            </a:r>
            <a:r>
              <a:rPr lang="en-US" dirty="0" smtClean="0"/>
              <a:t>22 </a:t>
            </a:r>
            <a:r>
              <a:rPr lang="en-US" dirty="0" smtClean="0"/>
              <a:t>years</a:t>
            </a:r>
            <a:r>
              <a:rPr lang="en-US" dirty="0" smtClean="0"/>
              <a:t>.</a:t>
            </a:r>
            <a:endParaRPr lang="en-US" dirty="0" smtClean="0"/>
          </a:p>
        </p:txBody>
      </p:sp>
      <p:pic>
        <p:nvPicPr>
          <p:cNvPr id="5" name="Picture 4" descr="Tay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533400"/>
            <a:ext cx="2301366" cy="2527300"/>
          </a:xfrm>
          <a:prstGeom prst="rect">
            <a:avLst/>
          </a:prstGeom>
        </p:spPr>
      </p:pic>
      <p:pic>
        <p:nvPicPr>
          <p:cNvPr id="6" name="Picture 5" descr="Fami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28600"/>
            <a:ext cx="2374900" cy="2963371"/>
          </a:xfrm>
          <a:prstGeom prst="rect">
            <a:avLst/>
          </a:prstGeom>
        </p:spPr>
      </p:pic>
      <p:pic>
        <p:nvPicPr>
          <p:cNvPr id="7" name="Picture 6" descr="Aust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886200"/>
            <a:ext cx="2873103" cy="2819400"/>
          </a:xfrm>
          <a:prstGeom prst="rect">
            <a:avLst/>
          </a:prstGeom>
        </p:spPr>
      </p:pic>
      <p:pic>
        <p:nvPicPr>
          <p:cNvPr id="9" name="Picture 8" descr="Budd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048000"/>
            <a:ext cx="2691319"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a:t>
            </a:r>
            <a:endParaRPr lang="en-US" dirty="0"/>
          </a:p>
        </p:txBody>
      </p:sp>
      <p:sp>
        <p:nvSpPr>
          <p:cNvPr id="3" name="Content Placeholder 2"/>
          <p:cNvSpPr>
            <a:spLocks noGrp="1"/>
          </p:cNvSpPr>
          <p:nvPr>
            <p:ph idx="1"/>
          </p:nvPr>
        </p:nvSpPr>
        <p:spPr>
          <a:xfrm>
            <a:off x="457200" y="1609416"/>
            <a:ext cx="3124200" cy="4846320"/>
          </a:xfrm>
        </p:spPr>
        <p:txBody>
          <a:bodyPr>
            <a:normAutofit fontScale="92500"/>
          </a:bodyPr>
          <a:lstStyle/>
          <a:p>
            <a:r>
              <a:rPr lang="en-US" dirty="0" smtClean="0"/>
              <a:t>I enjoy art of all kinds but especially drawing. I also paint, work with clay and create mosaics.</a:t>
            </a:r>
          </a:p>
          <a:p>
            <a:r>
              <a:rPr lang="en-US" dirty="0" smtClean="0"/>
              <a:t>I love a good book, hanging with my friends, relaxing in my hammock, and going to the beach. </a:t>
            </a:r>
            <a:endParaRPr lang="en-US" dirty="0"/>
          </a:p>
        </p:txBody>
      </p:sp>
      <p:pic>
        <p:nvPicPr>
          <p:cNvPr id="4" name="Picture 3" descr="mawmawandpawpawdrawing.jpg"/>
          <p:cNvPicPr>
            <a:picLocks noChangeAspect="1"/>
          </p:cNvPicPr>
          <p:nvPr/>
        </p:nvPicPr>
        <p:blipFill>
          <a:blip r:embed="rId2" cstate="print"/>
          <a:stretch>
            <a:fillRect/>
          </a:stretch>
        </p:blipFill>
        <p:spPr>
          <a:xfrm>
            <a:off x="5105400" y="0"/>
            <a:ext cx="2637704" cy="3155523"/>
          </a:xfrm>
          <a:prstGeom prst="rect">
            <a:avLst/>
          </a:prstGeom>
        </p:spPr>
      </p:pic>
      <p:pic>
        <p:nvPicPr>
          <p:cNvPr id="5" name="Picture 4" descr="mosaic - 2010.jpg"/>
          <p:cNvPicPr>
            <a:picLocks noChangeAspect="1"/>
          </p:cNvPicPr>
          <p:nvPr/>
        </p:nvPicPr>
        <p:blipFill>
          <a:blip r:embed="rId3" cstate="print"/>
          <a:stretch>
            <a:fillRect/>
          </a:stretch>
        </p:blipFill>
        <p:spPr>
          <a:xfrm>
            <a:off x="6324600" y="2209800"/>
            <a:ext cx="1676400" cy="2514600"/>
          </a:xfrm>
          <a:prstGeom prst="rect">
            <a:avLst/>
          </a:prstGeom>
        </p:spPr>
      </p:pic>
      <p:pic>
        <p:nvPicPr>
          <p:cNvPr id="6" name="Picture 5" descr="mosaic project 2 2011.jpg"/>
          <p:cNvPicPr>
            <a:picLocks noChangeAspect="1"/>
          </p:cNvPicPr>
          <p:nvPr/>
        </p:nvPicPr>
        <p:blipFill>
          <a:blip r:embed="rId4" cstate="print"/>
          <a:stretch>
            <a:fillRect/>
          </a:stretch>
        </p:blipFill>
        <p:spPr>
          <a:xfrm>
            <a:off x="4597400" y="4267200"/>
            <a:ext cx="3248152" cy="2436114"/>
          </a:xfrm>
          <a:prstGeom prst="rect">
            <a:avLst/>
          </a:prstGeom>
        </p:spPr>
      </p:pic>
      <p:pic>
        <p:nvPicPr>
          <p:cNvPr id="7" name="Picture 6" descr="Iris - drawing 2005.jpg"/>
          <p:cNvPicPr>
            <a:picLocks noChangeAspect="1"/>
          </p:cNvPicPr>
          <p:nvPr/>
        </p:nvPicPr>
        <p:blipFill>
          <a:blip r:embed="rId5" cstate="print"/>
          <a:stretch>
            <a:fillRect/>
          </a:stretch>
        </p:blipFill>
        <p:spPr>
          <a:xfrm>
            <a:off x="3581400" y="1981200"/>
            <a:ext cx="1882205" cy="2590800"/>
          </a:xfrm>
          <a:prstGeom prst="rect">
            <a:avLst/>
          </a:prstGeom>
        </p:spPr>
      </p:pic>
      <p:pic>
        <p:nvPicPr>
          <p:cNvPr id="8" name="Picture 7" descr="Irises.jpg"/>
          <p:cNvPicPr>
            <a:picLocks noChangeAspect="1"/>
          </p:cNvPicPr>
          <p:nvPr/>
        </p:nvPicPr>
        <p:blipFill>
          <a:blip r:embed="rId6" cstate="print"/>
          <a:stretch>
            <a:fillRect/>
          </a:stretch>
        </p:blipFill>
        <p:spPr>
          <a:xfrm>
            <a:off x="3048000" y="0"/>
            <a:ext cx="2150455" cy="144948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314018" y="4610782"/>
            <a:ext cx="2289575" cy="17548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343400" cy="1127760"/>
          </a:xfrm>
        </p:spPr>
        <p:txBody>
          <a:bodyPr>
            <a:normAutofit fontScale="90000"/>
          </a:bodyPr>
          <a:lstStyle/>
          <a:p>
            <a:r>
              <a:rPr lang="en-US" dirty="0" smtClean="0"/>
              <a:t>Beginning of class</a:t>
            </a:r>
            <a:br>
              <a:rPr lang="en-US" dirty="0" smtClean="0"/>
            </a:br>
            <a:r>
              <a:rPr lang="en-US" dirty="0" smtClean="0"/>
              <a:t>Procedures</a:t>
            </a:r>
            <a:endParaRPr lang="en-US" dirty="0"/>
          </a:p>
        </p:txBody>
      </p:sp>
      <p:sp>
        <p:nvSpPr>
          <p:cNvPr id="3" name="Content Placeholder 2"/>
          <p:cNvSpPr>
            <a:spLocks noGrp="1"/>
          </p:cNvSpPr>
          <p:nvPr>
            <p:ph idx="1"/>
          </p:nvPr>
        </p:nvSpPr>
        <p:spPr>
          <a:xfrm>
            <a:off x="762000" y="1676400"/>
            <a:ext cx="7010400" cy="4419600"/>
          </a:xfrm>
        </p:spPr>
        <p:txBody>
          <a:bodyPr>
            <a:normAutofit fontScale="92500" lnSpcReduction="20000"/>
          </a:bodyPr>
          <a:lstStyle/>
          <a:p>
            <a:r>
              <a:rPr lang="en-US" dirty="0" smtClean="0"/>
              <a:t>Come into class quietly and take your seat,</a:t>
            </a:r>
          </a:p>
          <a:p>
            <a:pPr marL="0" indent="0">
              <a:buNone/>
            </a:pPr>
            <a:r>
              <a:rPr lang="en-US" dirty="0"/>
              <a:t> </a:t>
            </a:r>
            <a:r>
              <a:rPr lang="en-US" dirty="0" smtClean="0"/>
              <a:t>  you must be in your seat when the bell rings or </a:t>
            </a:r>
          </a:p>
          <a:p>
            <a:pPr marL="0" indent="0">
              <a:buNone/>
            </a:pPr>
            <a:r>
              <a:rPr lang="en-US" dirty="0" smtClean="0"/>
              <a:t>   you will get a slip</a:t>
            </a:r>
          </a:p>
          <a:p>
            <a:r>
              <a:rPr lang="en-US" dirty="0" smtClean="0"/>
              <a:t>Once you have chosen your seat the first day, that will be your seat for the remainder of the year</a:t>
            </a:r>
          </a:p>
          <a:p>
            <a:r>
              <a:rPr lang="en-US" dirty="0" smtClean="0"/>
              <a:t>You will be moved if you continue to talk to your neighbor, not pay attention, or continually not follow the rules.</a:t>
            </a:r>
          </a:p>
          <a:p>
            <a:r>
              <a:rPr lang="en-US" dirty="0" smtClean="0"/>
              <a:t>Books go to the tables against the wall.</a:t>
            </a:r>
          </a:p>
          <a:p>
            <a:r>
              <a:rPr lang="en-US" dirty="0" smtClean="0"/>
              <a:t>Students must stay in their seats! Keep trash at your desk until the end of the period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Rules</a:t>
            </a:r>
            <a:endParaRPr lang="en-US" dirty="0"/>
          </a:p>
        </p:txBody>
      </p:sp>
      <p:sp>
        <p:nvSpPr>
          <p:cNvPr id="3" name="Content Placeholder 2"/>
          <p:cNvSpPr>
            <a:spLocks noGrp="1"/>
          </p:cNvSpPr>
          <p:nvPr>
            <p:ph idx="1"/>
          </p:nvPr>
        </p:nvSpPr>
        <p:spPr>
          <a:xfrm>
            <a:off x="457200" y="1295400"/>
            <a:ext cx="3352800" cy="5160336"/>
          </a:xfrm>
        </p:spPr>
        <p:txBody>
          <a:bodyPr/>
          <a:lstStyle/>
          <a:p>
            <a:pPr marL="0" indent="0">
              <a:buNone/>
            </a:pPr>
            <a:endParaRPr lang="en-US" dirty="0"/>
          </a:p>
          <a:p>
            <a:pPr lvl="0"/>
            <a:r>
              <a:rPr lang="en-US" dirty="0"/>
              <a:t>Be in your seat when the bell rings</a:t>
            </a:r>
          </a:p>
          <a:p>
            <a:pPr lvl="0"/>
            <a:r>
              <a:rPr lang="en-US" dirty="0" smtClean="0"/>
              <a:t>Do not talk when I am talking</a:t>
            </a:r>
            <a:endParaRPr lang="en-US" dirty="0"/>
          </a:p>
          <a:p>
            <a:pPr lvl="0"/>
            <a:r>
              <a:rPr lang="en-US" dirty="0" smtClean="0"/>
              <a:t>Respect </a:t>
            </a:r>
            <a:r>
              <a:rPr lang="en-US" dirty="0"/>
              <a:t>the room, the supplies, and each other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4003659" cy="5215896"/>
          </a:xfrm>
          <a:prstGeom prst="rect">
            <a:avLst/>
          </a:prstGeom>
        </p:spPr>
      </p:pic>
    </p:spTree>
    <p:extLst>
      <p:ext uri="{BB962C8B-B14F-4D97-AF65-F5344CB8AC3E}">
        <p14:creationId xmlns:p14="http://schemas.microsoft.com/office/powerpoint/2010/main" val="4202981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Procedures</a:t>
            </a:r>
            <a:endParaRPr lang="en-US" dirty="0"/>
          </a:p>
        </p:txBody>
      </p:sp>
      <p:sp>
        <p:nvSpPr>
          <p:cNvPr id="3" name="Content Placeholder 2"/>
          <p:cNvSpPr>
            <a:spLocks noGrp="1"/>
          </p:cNvSpPr>
          <p:nvPr>
            <p:ph idx="1"/>
          </p:nvPr>
        </p:nvSpPr>
        <p:spPr>
          <a:xfrm>
            <a:off x="457200" y="1143000"/>
            <a:ext cx="4191000" cy="5312736"/>
          </a:xfrm>
        </p:spPr>
        <p:txBody>
          <a:bodyPr>
            <a:normAutofit lnSpcReduction="10000"/>
          </a:bodyPr>
          <a:lstStyle/>
          <a:p>
            <a:r>
              <a:rPr lang="en-US" dirty="0" smtClean="0"/>
              <a:t>No cell phones </a:t>
            </a:r>
          </a:p>
          <a:p>
            <a:r>
              <a:rPr lang="en-US" dirty="0" smtClean="0"/>
              <a:t>First five minutes of class are for passing out work. Do not go and get your work, wait until I have given instructions</a:t>
            </a:r>
          </a:p>
          <a:p>
            <a:r>
              <a:rPr lang="en-US" dirty="0" smtClean="0"/>
              <a:t>NO food or drink ever in class. If you bring a drink put it on the ledge not on your table</a:t>
            </a:r>
          </a:p>
          <a:p>
            <a:r>
              <a:rPr lang="en-US" dirty="0" smtClean="0"/>
              <a:t>3 bathroom passes per semester!! You must stay in class for safety reasons.</a:t>
            </a:r>
            <a:endParaRPr lang="en-US" dirty="0"/>
          </a:p>
        </p:txBody>
      </p:sp>
      <p:pic>
        <p:nvPicPr>
          <p:cNvPr id="4" name="Picture 3" descr="no foo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57200"/>
            <a:ext cx="2362200" cy="2362200"/>
          </a:xfrm>
          <a:prstGeom prst="rect">
            <a:avLst/>
          </a:prstGeom>
        </p:spPr>
      </p:pic>
      <p:pic>
        <p:nvPicPr>
          <p:cNvPr id="5" name="Picture 4" descr="bathroo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046268"/>
            <a:ext cx="3499207" cy="3538971"/>
          </a:xfrm>
          <a:prstGeom prst="rect">
            <a:avLst/>
          </a:prstGeom>
        </p:spPr>
      </p:pic>
    </p:spTree>
    <p:extLst>
      <p:ext uri="{BB962C8B-B14F-4D97-AF65-F5344CB8AC3E}">
        <p14:creationId xmlns:p14="http://schemas.microsoft.com/office/powerpoint/2010/main" val="1261155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Case of Emergency</a:t>
            </a:r>
            <a:endParaRPr lang="en-US" dirty="0"/>
          </a:p>
        </p:txBody>
      </p:sp>
      <p:sp>
        <p:nvSpPr>
          <p:cNvPr id="3" name="Content Placeholder 2"/>
          <p:cNvSpPr>
            <a:spLocks noGrp="1"/>
          </p:cNvSpPr>
          <p:nvPr>
            <p:ph idx="1"/>
          </p:nvPr>
        </p:nvSpPr>
        <p:spPr/>
        <p:txBody>
          <a:bodyPr/>
          <a:lstStyle/>
          <a:p>
            <a:r>
              <a:rPr lang="en-US" dirty="0" smtClean="0"/>
              <a:t>Fire alarm? Go to back door. Line up for roll call. In between classes? Leave building at closest exit and go to your class line. Same if you are in the restroom.</a:t>
            </a:r>
          </a:p>
          <a:p>
            <a:r>
              <a:rPr lang="en-US" dirty="0" smtClean="0"/>
              <a:t>Severe weather</a:t>
            </a:r>
          </a:p>
          <a:p>
            <a:r>
              <a:rPr lang="en-US" dirty="0" smtClean="0"/>
              <a:t>Lock down</a:t>
            </a:r>
          </a:p>
          <a:p>
            <a:endParaRPr lang="en-US" dirty="0"/>
          </a:p>
        </p:txBody>
      </p:sp>
    </p:spTree>
    <p:extLst>
      <p:ext uri="{BB962C8B-B14F-4D97-AF65-F5344CB8AC3E}">
        <p14:creationId xmlns:p14="http://schemas.microsoft.com/office/powerpoint/2010/main" val="300336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this year?</a:t>
            </a:r>
            <a:endParaRPr lang="en-US" dirty="0"/>
          </a:p>
        </p:txBody>
      </p:sp>
      <p:sp>
        <p:nvSpPr>
          <p:cNvPr id="3" name="Content Placeholder 2"/>
          <p:cNvSpPr>
            <a:spLocks noGrp="1"/>
          </p:cNvSpPr>
          <p:nvPr>
            <p:ph idx="1"/>
          </p:nvPr>
        </p:nvSpPr>
        <p:spPr/>
        <p:txBody>
          <a:bodyPr>
            <a:normAutofit lnSpcReduction="10000"/>
          </a:bodyPr>
          <a:lstStyle/>
          <a:p>
            <a:r>
              <a:rPr lang="en-US" dirty="0" smtClean="0"/>
              <a:t>Brought a book bag to class? Go to the office.</a:t>
            </a:r>
          </a:p>
          <a:p>
            <a:r>
              <a:rPr lang="en-US" dirty="0" smtClean="0"/>
              <a:t>Must have </a:t>
            </a:r>
            <a:r>
              <a:rPr lang="en-US" b="1" i="1" dirty="0" smtClean="0"/>
              <a:t>your</a:t>
            </a:r>
            <a:r>
              <a:rPr lang="en-US" dirty="0" smtClean="0"/>
              <a:t> agenda. </a:t>
            </a:r>
            <a:endParaRPr lang="en-US" dirty="0"/>
          </a:p>
          <a:p>
            <a:r>
              <a:rPr lang="en-US" dirty="0" smtClean="0"/>
              <a:t>Teachers can only sign the passport page. If you lose your passport pages you must buy a new agenda.</a:t>
            </a:r>
          </a:p>
          <a:p>
            <a:r>
              <a:rPr lang="en-US" dirty="0" smtClean="0"/>
              <a:t>No food in class </a:t>
            </a:r>
            <a:r>
              <a:rPr lang="en-US" i="1" dirty="0" smtClean="0"/>
              <a:t>ever</a:t>
            </a:r>
            <a:r>
              <a:rPr lang="en-US" dirty="0" smtClean="0"/>
              <a:t>. I will take it up and throw it away. I don’t want to see it, hear it, or see you chewing.</a:t>
            </a:r>
          </a:p>
          <a:p>
            <a:r>
              <a:rPr lang="en-US" dirty="0" smtClean="0"/>
              <a:t>No getting supplies yourself. Ever. </a:t>
            </a:r>
          </a:p>
          <a:p>
            <a:r>
              <a:rPr lang="en-US" dirty="0" smtClean="0"/>
              <a:t>Books go at the tables against the wall.</a:t>
            </a:r>
          </a:p>
          <a:p>
            <a:r>
              <a:rPr lang="en-US" dirty="0" smtClean="0"/>
              <a:t>Slips</a:t>
            </a:r>
            <a:endParaRPr lang="en-US" dirty="0" smtClean="0"/>
          </a:p>
          <a:p>
            <a:endParaRPr lang="en-US" dirty="0"/>
          </a:p>
        </p:txBody>
      </p:sp>
    </p:spTree>
    <p:extLst>
      <p:ext uri="{BB962C8B-B14F-4D97-AF65-F5344CB8AC3E}">
        <p14:creationId xmlns:p14="http://schemas.microsoft.com/office/powerpoint/2010/main" val="2662220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1069</TotalTime>
  <Words>839</Words>
  <Application>Microsoft Macintosh PowerPoint</Application>
  <PresentationFormat>On-screen Show (4:3)</PresentationFormat>
  <Paragraphs>105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Opulent</vt:lpstr>
      <vt:lpstr>Art Room</vt:lpstr>
      <vt:lpstr>About me Education</vt:lpstr>
      <vt:lpstr>Family</vt:lpstr>
      <vt:lpstr>Interests</vt:lpstr>
      <vt:lpstr>Beginning of class Procedures</vt:lpstr>
      <vt:lpstr>Rules</vt:lpstr>
      <vt:lpstr>Procedures</vt:lpstr>
      <vt:lpstr>In Case of Emergency</vt:lpstr>
      <vt:lpstr>What’s new this year?</vt:lpstr>
      <vt:lpstr>Discipline </vt:lpstr>
      <vt:lpstr>Sketchbooks</vt:lpstr>
      <vt:lpstr>Procedures</vt:lpstr>
      <vt:lpstr>Grading</vt:lpstr>
      <vt:lpstr>Grading</vt:lpstr>
      <vt:lpstr>Grading</vt:lpstr>
      <vt:lpstr>Critique</vt:lpstr>
      <vt:lpstr>Online Art Gallery</vt:lpstr>
      <vt:lpstr>NAHS</vt:lpstr>
      <vt:lpstr>Following guidelines and procedures =  stress free classroom and a happy teacher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Room</dc:title>
  <dc:creator>Kim</dc:creator>
  <cp:lastModifiedBy>Kim Barge</cp:lastModifiedBy>
  <cp:revision>74</cp:revision>
  <dcterms:created xsi:type="dcterms:W3CDTF">2012-09-17T12:03:04Z</dcterms:created>
  <dcterms:modified xsi:type="dcterms:W3CDTF">2018-07-29T13:53:31Z</dcterms:modified>
</cp:coreProperties>
</file>