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9" r:id="rId3"/>
    <p:sldId id="260" r:id="rId4"/>
    <p:sldId id="264" r:id="rId5"/>
    <p:sldId id="262" r:id="rId6"/>
    <p:sldId id="261" r:id="rId7"/>
    <p:sldId id="267" r:id="rId8"/>
    <p:sldId id="265" r:id="rId9"/>
    <p:sldId id="266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200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interSettings" Target="printerSettings/printerSettings1.bin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29337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0" y="2925286"/>
            <a:ext cx="9144000" cy="1588"/>
          </a:xfrm>
          <a:prstGeom prst="line">
            <a:avLst/>
          </a:prstGeom>
          <a:ln w="127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tangle 12"/>
          <p:cNvSpPr/>
          <p:nvPr/>
        </p:nvSpPr>
        <p:spPr>
          <a:xfrm>
            <a:off x="2514600" y="236220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65400" y="3045460"/>
            <a:ext cx="4013200" cy="428625"/>
          </a:xfrm>
        </p:spPr>
        <p:txBody>
          <a:bodyPr tIns="0" anchor="t">
            <a:noAutofit/>
          </a:bodyPr>
          <a:lstStyle>
            <a:lvl1pPr marL="0" indent="0" algn="ctr">
              <a:buNone/>
              <a:defRPr sz="1600" b="0" i="0" cap="none" spc="0" baseline="0">
                <a:solidFill>
                  <a:schemeClr val="bg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65400" y="2397760"/>
            <a:ext cx="4013200" cy="599440"/>
          </a:xfrm>
          <a:noFill/>
          <a:ln>
            <a:noFill/>
          </a:ln>
        </p:spPr>
        <p:txBody>
          <a:bodyPr bIns="0" anchor="b"/>
          <a:lstStyle>
            <a:lvl1pPr>
              <a:defRPr>
                <a:effectLst>
                  <a:glow rad="88900">
                    <a:schemeClr val="tx1">
                      <a:alpha val="60000"/>
                    </a:schemeClr>
                  </a:glo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 bwMode="black"/>
        <p:txBody>
          <a:bodyPr/>
          <a:lstStyle/>
          <a:p>
            <a:fld id="{C356C4C5-7799-490C-A125-E804A9755A22}" type="datetimeFigureOut">
              <a:rPr lang="en-US" smtClean="0"/>
              <a:t>9/19/18</a:t>
            </a:fld>
            <a:endParaRPr lang="en-US"/>
          </a:p>
        </p:txBody>
      </p:sp>
      <p:sp>
        <p:nvSpPr>
          <p:cNvPr id="17" name="Slide Number Placeholder 1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763A8-93DD-4E30-8642-B234F0D535C6}" type="slidenum">
              <a:rPr lang="en-US" smtClean="0"/>
              <a:t>‹#›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C4C5-7799-490C-A125-E804A9755A22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63A8-93DD-4E30-8642-B234F0D535C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/>
        </p:nvCxnSpPr>
        <p:spPr>
          <a:xfrm rot="5400000">
            <a:off x="4267200" y="3429000"/>
            <a:ext cx="6858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Rectangle 6"/>
          <p:cNvSpPr/>
          <p:nvPr/>
        </p:nvSpPr>
        <p:spPr bwMode="hidden">
          <a:xfrm>
            <a:off x="0" y="1"/>
            <a:ext cx="76962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629400" cy="5029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C4C5-7799-490C-A125-E804A9755A22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4763A8-93DD-4E30-8642-B234F0D535C6}" type="slidenum">
              <a:rPr lang="en-US" smtClean="0"/>
              <a:t>‹#›</a:t>
            </a:fld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239000" y="914401"/>
            <a:ext cx="926980" cy="5029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0751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356C4C5-7799-490C-A125-E804A9755A22}" type="datetimeFigureOut">
              <a:rPr lang="en-US" smtClean="0"/>
              <a:t>9/19/18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8C4763A8-93DD-4E30-8642-B234F0D535C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922776"/>
            <a:ext cx="9144000" cy="29352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>
            <a:off x="0" y="3921760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514600" y="3368040"/>
            <a:ext cx="4114800" cy="112776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pPr algn="ctr" defTabSz="914400" rtl="0" eaLnBrk="1" latinLnBrk="0" hangingPunct="1">
              <a:spcBef>
                <a:spcPts val="400"/>
              </a:spcBef>
              <a:buNone/>
            </a:pPr>
            <a:endParaRPr lang="en-US" sz="1800" b="1" kern="1200" cap="all" spc="0" baseline="0" smtClean="0">
              <a:solidFill>
                <a:schemeClr val="bg1"/>
              </a:solidFill>
              <a:latin typeface="+mj-lt"/>
              <a:ea typeface="+mj-ea"/>
              <a:cs typeface="Tunga" pitchFamily="2"/>
            </a:endParaRPr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 bwMode="black">
          <a:xfrm>
            <a:off x="2529052" y="3367246"/>
            <a:ext cx="4085897" cy="706821"/>
          </a:xfrm>
          <a:prstGeom prst="rect">
            <a:avLst/>
          </a:prstGeom>
          <a:noFill/>
          <a:ln w="98425" cmpd="thinThick">
            <a:noFill/>
            <a:miter lim="800000"/>
          </a:ln>
        </p:spPr>
        <p:txBody>
          <a:bodyPr vert="horz" lIns="91440" tIns="45720" rIns="91440" bIns="0" rtlCol="0" anchor="b" anchorCtr="0">
            <a:normAutofit/>
          </a:bodyPr>
          <a:lstStyle>
            <a:lvl1pPr>
              <a:defRPr kumimoji="0" lang="en-US" sz="18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Subtitle 2"/>
          <p:cNvSpPr>
            <a:spLocks noGrp="1"/>
          </p:cNvSpPr>
          <p:nvPr>
            <p:ph type="subTitle" idx="1"/>
          </p:nvPr>
        </p:nvSpPr>
        <p:spPr bwMode="black">
          <a:xfrm>
            <a:off x="2518542" y="4084577"/>
            <a:ext cx="4106917" cy="397094"/>
          </a:xfrm>
        </p:spPr>
        <p:txBody>
          <a:bodyPr tIns="0" anchor="t" anchorCtr="0">
            <a:normAutofit/>
          </a:bodyPr>
          <a:lstStyle>
            <a:lvl1pPr marL="0" indent="0" algn="ctr">
              <a:buNone/>
              <a:def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n-lt"/>
                <a:ea typeface="+mn-ea"/>
                <a:cs typeface="Tahom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C4C5-7799-490C-A125-E804A9755A22}" type="datetimeFigureOut">
              <a:rPr lang="en-US" smtClean="0"/>
              <a:t>9/19/18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763A8-93DD-4E30-8642-B234F0D535C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5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020824"/>
            <a:ext cx="4023360" cy="40050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356C4C5-7799-490C-A125-E804A9755A22}" type="datetimeFigureOut">
              <a:rPr lang="en-US" smtClean="0"/>
              <a:t>9/19/18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C4763A8-93DD-4E30-8642-B234F0D535C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Content Placeholder 30"/>
          <p:cNvSpPr>
            <a:spLocks noGrp="1"/>
          </p:cNvSpPr>
          <p:nvPr>
            <p:ph sz="quarter" idx="13"/>
          </p:nvPr>
        </p:nvSpPr>
        <p:spPr>
          <a:xfrm>
            <a:off x="457201" y="2819400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4" name="Content Placeholder 30"/>
          <p:cNvSpPr>
            <a:spLocks noGrp="1"/>
          </p:cNvSpPr>
          <p:nvPr>
            <p:ph sz="quarter" idx="14"/>
          </p:nvPr>
        </p:nvSpPr>
        <p:spPr>
          <a:xfrm>
            <a:off x="4663440" y="2816352"/>
            <a:ext cx="4023360" cy="3209544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kern="1200" cap="none" spc="200" baseline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63440" y="2020824"/>
            <a:ext cx="4023360" cy="704088"/>
          </a:xfrm>
          <a:noFill/>
          <a:ln w="98425" cmpd="thinThick">
            <a:noFill/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1" i="0" kern="1200" cap="none" spc="200" baseline="0" dirty="0" smtClean="0">
                <a:solidFill>
                  <a:schemeClr val="tx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ctr" defTabSz="914400" rtl="0" eaLnBrk="1" latinLnBrk="0" hangingPunct="1">
              <a:lnSpc>
                <a:spcPct val="110000"/>
              </a:lnSpc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Tx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356C4C5-7799-490C-A125-E804A9755A22}" type="datetimeFigureOut">
              <a:rPr lang="en-US" smtClean="0"/>
              <a:t>9/19/18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4763A8-93DD-4E30-8642-B234F0D535C6}" type="slidenum">
              <a:rPr lang="en-US" smtClean="0"/>
              <a:t>‹#›</a:t>
            </a:fld>
            <a:endParaRPr lang="en-US"/>
          </a:p>
        </p:txBody>
      </p:sp>
      <p:sp>
        <p:nvSpPr>
          <p:cNvPr id="13" name="Footer Placeholder 12"/>
          <p:cNvSpPr>
            <a:spLocks noGrp="1"/>
          </p:cNvSpPr>
          <p:nvPr>
            <p:ph type="ftr" sz="quarter" idx="18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C4C5-7799-490C-A125-E804A9755A22}" type="datetimeFigureOut">
              <a:rPr lang="en-US" smtClean="0"/>
              <a:t>9/19/18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763A8-93DD-4E30-8642-B234F0D535C6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56C4C5-7799-490C-A125-E804A9755A22}" type="datetimeFigureOut">
              <a:rPr lang="en-US" smtClean="0"/>
              <a:t>9/19/18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8C4763A8-93DD-4E30-8642-B234F0D535C6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ontent Placeholder 30"/>
          <p:cNvSpPr>
            <a:spLocks noGrp="1"/>
          </p:cNvSpPr>
          <p:nvPr>
            <p:ph sz="quarter" idx="14"/>
          </p:nvPr>
        </p:nvSpPr>
        <p:spPr>
          <a:xfrm>
            <a:off x="1485900" y="1914525"/>
            <a:ext cx="6172200" cy="351091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1737360" y="5513832"/>
            <a:ext cx="5669280" cy="548640"/>
          </a:xfrm>
        </p:spPr>
        <p:txBody>
          <a:bodyPr vert="horz" lIns="91440" tIns="0" rIns="91440" bIns="45720" rtlCol="0" anchor="ctr">
            <a:normAutofit/>
          </a:bodyPr>
          <a:lstStyle>
            <a:lvl1pPr marL="0" indent="0" algn="ctr" defTabSz="914400" rtl="0" eaLnBrk="1" latinLnBrk="0" hangingPunct="1">
              <a:lnSpc>
                <a:spcPct val="100000"/>
              </a:lnSpc>
              <a:spcBef>
                <a:spcPts val="0"/>
              </a:spcBef>
              <a:buClr>
                <a:schemeClr val="accent1"/>
              </a:buClr>
              <a:buFont typeface="Arial" pitchFamily="34" charset="0"/>
              <a:buNone/>
              <a:defRPr lang="en-US" sz="1400" b="0" i="0" kern="1200" cap="none" spc="0" baseline="0" smtClean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C356C4C5-7799-490C-A125-E804A9755A22}" type="datetimeFigureOut">
              <a:rPr lang="en-US" smtClean="0"/>
              <a:t>9/19/18</a:t>
            </a:fld>
            <a:endParaRPr lang="en-US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fld id="{8C4763A8-93DD-4E30-8642-B234F0D535C6}" type="slidenum">
              <a:rPr lang="en-US" smtClean="0"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852209" y="2026918"/>
            <a:ext cx="5439582" cy="3263750"/>
          </a:xfrm>
          <a:solidFill>
            <a:schemeClr val="tx1"/>
          </a:solidFill>
          <a:ln w="69850" cmpd="dbl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ctr" defTabSz="914400" rtl="0" eaLnBrk="1" latinLnBrk="0" hangingPunct="1">
              <a:spcBef>
                <a:spcPts val="400"/>
              </a:spcBef>
              <a:buNone/>
              <a:defRPr lang="en-US" sz="1800" b="0" kern="1200" cap="none" spc="0" baseline="0" dirty="0">
                <a:solidFill>
                  <a:schemeClr val="bg1"/>
                </a:solidFill>
                <a:latin typeface="+mj-lt"/>
                <a:ea typeface="+mj-ea"/>
                <a:cs typeface="Tunga" pitchFamily="2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1737360" y="5516880"/>
            <a:ext cx="5669280" cy="548640"/>
          </a:xfrm>
        </p:spPr>
        <p:txBody>
          <a:bodyPr vert="horz" lIns="91440" tIns="0" rIns="91440" bIns="0" rtlCol="0" anchor="ctr" anchorCtr="0">
            <a:normAutofit/>
          </a:bodyPr>
          <a:lstStyle>
            <a:lvl1pPr marL="0" indent="0">
              <a:spcBef>
                <a:spcPts val="0"/>
              </a:spcBef>
              <a:buNone/>
              <a:defRPr lang="en-US" sz="1400" b="0" i="0" kern="1200" cap="none" spc="30" baseline="0" smtClean="0">
                <a:solidFill>
                  <a:schemeClr val="tx2"/>
                </a:solidFill>
                <a:latin typeface="+mn-lt"/>
                <a:ea typeface="+mn-ea"/>
                <a:cs typeface="Tahoma" pitchFamily="34" charset="0"/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marL="0" lvl="0" indent="0" algn="ctr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4"/>
          </p:nvPr>
        </p:nvSpPr>
        <p:spPr>
          <a:xfrm>
            <a:off x="2981325" y="273180"/>
            <a:ext cx="3181350" cy="292100"/>
          </a:xfrm>
        </p:spPr>
        <p:txBody>
          <a:bodyPr/>
          <a:lstStyle/>
          <a:p>
            <a:fld id="{C356C4C5-7799-490C-A125-E804A9755A22}" type="datetimeFigureOut">
              <a:rPr lang="en-US" smtClean="0"/>
              <a:t>9/19/18</a:t>
            </a:fld>
            <a:endParaRPr lang="en-US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5"/>
          </p:nvPr>
        </p:nvSpPr>
        <p:spPr>
          <a:xfrm>
            <a:off x="4038600" y="6172200"/>
            <a:ext cx="1066800" cy="304800"/>
          </a:xfrm>
        </p:spPr>
        <p:txBody>
          <a:bodyPr/>
          <a:lstStyle/>
          <a:p>
            <a:fld id="{8C4763A8-93DD-4E30-8642-B234F0D535C6}" type="slidenum">
              <a:rPr lang="en-US" smtClean="0"/>
              <a:t>‹#›</a:t>
            </a:fld>
            <a:endParaRPr lang="en-US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6"/>
          </p:nvPr>
        </p:nvSpPr>
        <p:spPr>
          <a:xfrm>
            <a:off x="1447800" y="6486525"/>
            <a:ext cx="6248400" cy="2921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 bwMode="hidden">
          <a:xfrm>
            <a:off x="0" y="1335973"/>
            <a:ext cx="9144000" cy="552202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2019301"/>
            <a:ext cx="8229600" cy="411734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981325" y="273180"/>
            <a:ext cx="318135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defRPr sz="1200" b="0" cap="all" spc="300" baseline="0">
                <a:solidFill>
                  <a:schemeClr val="tx1"/>
                </a:solidFill>
              </a:defRPr>
            </a:lvl1pPr>
          </a:lstStyle>
          <a:p>
            <a:fld id="{C356C4C5-7799-490C-A125-E804A9755A22}" type="datetimeFigureOut">
              <a:rPr lang="en-US" smtClean="0"/>
              <a:t>9/19/18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47800" y="6486525"/>
            <a:ext cx="62484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100" b="0" cap="all" spc="300" baseline="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038600" y="6172200"/>
            <a:ext cx="1066800" cy="304800"/>
          </a:xfrm>
          <a:prstGeom prst="rect">
            <a:avLst/>
          </a:prstGeom>
          <a:ln>
            <a:noFill/>
          </a:ln>
        </p:spPr>
        <p:txBody>
          <a:bodyPr vert="horz" lIns="0" tIns="0" rIns="0" bIns="0" rtlCol="0" anchor="ctr">
            <a:normAutofit/>
          </a:bodyPr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8C4763A8-93DD-4E30-8642-B234F0D535C6}" type="slidenum">
              <a:rPr lang="en-US" smtClean="0"/>
              <a:t>‹#›</a:t>
            </a:fld>
            <a:endParaRPr lang="en-US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1331436"/>
            <a:ext cx="9144000" cy="1588"/>
          </a:xfrm>
          <a:prstGeom prst="line">
            <a:avLst/>
          </a:prstGeom>
          <a:ln w="12700">
            <a:solidFill>
              <a:schemeClr val="tx2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14600" y="975360"/>
            <a:ext cx="4114800" cy="701040"/>
          </a:xfrm>
          <a:prstGeom prst="rect">
            <a:avLst/>
          </a:prstGeom>
          <a:solidFill>
            <a:schemeClr val="tx1"/>
          </a:solidFill>
          <a:ln w="76200" cmpd="thinThick">
            <a:solidFill>
              <a:schemeClr val="tx1"/>
            </a:solidFill>
            <a:miter lim="800000"/>
          </a:ln>
        </p:spPr>
        <p:txBody>
          <a:bodyPr vert="horz" lIns="91440" tIns="45720" rIns="91440" bIns="45720" rtlCol="0" anchor="ctr" anchorCtr="0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ts val="400"/>
        </a:spcBef>
        <a:buNone/>
        <a:defRPr sz="1800" b="1" kern="1200" cap="all" spc="0" baseline="0">
          <a:solidFill>
            <a:schemeClr val="bg1">
              <a:lumMod val="75000"/>
              <a:lumOff val="25000"/>
            </a:schemeClr>
          </a:solidFill>
          <a:effectLst/>
          <a:latin typeface="+mj-lt"/>
          <a:ea typeface="+mj-ea"/>
          <a:cs typeface="Tunga" pitchFamily="2"/>
        </a:defRPr>
      </a:lvl1pPr>
    </p:titleStyle>
    <p:bodyStyle>
      <a:lvl1pPr marL="0" indent="0" algn="ctr" defTabSz="914400" rtl="0" eaLnBrk="1" latinLnBrk="0" hangingPunct="1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Tx/>
        <a:buNone/>
        <a:defRPr sz="2000" b="0" i="0" kern="1200" cap="none" spc="30" baseline="0">
          <a:solidFill>
            <a:schemeClr val="tx1"/>
          </a:solidFill>
          <a:latin typeface="+mn-lt"/>
          <a:ea typeface="+mn-ea"/>
          <a:cs typeface="Tahoma" pitchFamily="34" charset="0"/>
        </a:defRPr>
      </a:lvl1pPr>
      <a:lvl2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600" kern="1200">
          <a:solidFill>
            <a:schemeClr val="tx1"/>
          </a:solidFill>
          <a:latin typeface="+mn-lt"/>
          <a:ea typeface="+mn-ea"/>
          <a:cs typeface="Tahoma" pitchFamily="34" charset="0"/>
        </a:defRPr>
      </a:lvl3pPr>
      <a:lvl4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0" indent="0" algn="ctr" defTabSz="914400" rtl="0" eaLnBrk="1" latinLnBrk="0" hangingPunct="1">
        <a:lnSpc>
          <a:spcPct val="100000"/>
        </a:lnSpc>
        <a:spcBef>
          <a:spcPts val="1200"/>
        </a:spcBef>
        <a:buClr>
          <a:schemeClr val="accent1"/>
        </a:buClr>
        <a:buFontTx/>
        <a:buNone/>
        <a:defRPr sz="1400" kern="1200" baseline="0">
          <a:solidFill>
            <a:schemeClr val="tx1"/>
          </a:solidFill>
          <a:latin typeface="+mn-lt"/>
          <a:ea typeface="+mn-ea"/>
          <a:cs typeface="Tahoma" pitchFamily="34" charset="0"/>
        </a:defRPr>
      </a:lvl5pPr>
      <a:lvl6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0" indent="0" algn="ctr" defTabSz="914400" rtl="0" eaLnBrk="1" latinLnBrk="0" hangingPunct="1">
        <a:lnSpc>
          <a:spcPct val="100000"/>
        </a:lnSpc>
        <a:spcBef>
          <a:spcPts val="1200"/>
        </a:spcBef>
        <a:buFont typeface="Arial" pitchFamily="34" charset="0"/>
        <a:buNone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eg"/><Relationship Id="rId3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Relationship Id="rId3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Value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6274883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6000" dirty="0" smtClean="0">
                <a:solidFill>
                  <a:schemeClr val="bg1"/>
                </a:solidFill>
                <a:latin typeface="Andalus" pitchFamily="2" charset="-78"/>
                <a:cs typeface="Andalus" pitchFamily="2" charset="-78"/>
              </a:rPr>
              <a:t>Value</a:t>
            </a:r>
            <a:endParaRPr lang="en-US" sz="6000" dirty="0">
              <a:solidFill>
                <a:schemeClr val="bg1"/>
              </a:solidFill>
              <a:latin typeface="Andalus" pitchFamily="2" charset="-78"/>
              <a:cs typeface="Andalus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/>
          <a:lstStyle/>
          <a:p>
            <a:r>
              <a:rPr lang="en-US" sz="4400" dirty="0" smtClean="0">
                <a:latin typeface="Andalus" pitchFamily="2" charset="-78"/>
                <a:cs typeface="Andalus" pitchFamily="2" charset="-78"/>
              </a:rPr>
              <a:t>Value is one of the Elements of Art. It is a range from highlight (the brightest highlight being white) to shadow (the darkest being black) and all of the tones in between</a:t>
            </a:r>
            <a:r>
              <a:rPr lang="en-US" dirty="0" smtClean="0">
                <a:latin typeface="Andalus" pitchFamily="2" charset="-78"/>
                <a:cs typeface="Andalus" pitchFamily="2" charset="-78"/>
              </a:rPr>
              <a:t>. </a:t>
            </a:r>
          </a:p>
          <a:p>
            <a:r>
              <a:rPr lang="en-US" sz="2800" b="1" dirty="0" smtClean="0">
                <a:latin typeface="Andalus" pitchFamily="2" charset="-78"/>
                <a:cs typeface="Andalus" pitchFamily="2" charset="-78"/>
              </a:rPr>
              <a:t>Essentially it’s lightness and darkness</a:t>
            </a:r>
            <a:endParaRPr lang="en-US" sz="2800" b="1" dirty="0">
              <a:latin typeface="Andalus" pitchFamily="2" charset="-78"/>
              <a:cs typeface="Andalus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39765608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valuescale.jpg"/>
          <p:cNvPicPr>
            <a:picLocks noGrp="1" noChangeAspect="1"/>
          </p:cNvPicPr>
          <p:nvPr>
            <p:ph idx="4294967295"/>
          </p:nvPr>
        </p:nvPicPr>
        <p:blipFill>
          <a:blip r:embed="rId2" cstate="print"/>
          <a:stretch>
            <a:fillRect/>
          </a:stretch>
        </p:blipFill>
        <p:spPr>
          <a:xfrm>
            <a:off x="2895600" y="1600200"/>
            <a:ext cx="4429125" cy="1447800"/>
          </a:xfrm>
          <a:prstGeom prst="rect">
            <a:avLst/>
          </a:prstGeom>
        </p:spPr>
      </p:pic>
      <p:pic>
        <p:nvPicPr>
          <p:cNvPr id="5" name="Picture 4" descr="value0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105400" y="3429000"/>
            <a:ext cx="2857500" cy="2857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 rot="10800000" flipV="1">
            <a:off x="304800" y="1373833"/>
            <a:ext cx="27217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/>
              <a:t>Value Scale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2770983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2706" y="2020888"/>
            <a:ext cx="3178587" cy="407511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with shading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78660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024695"/>
            <a:ext cx="2213295" cy="407511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Value worksheet</a:t>
            </a:r>
            <a:endParaRPr lang="en-US" dirty="0"/>
          </a:p>
        </p:txBody>
      </p:sp>
      <p:pic>
        <p:nvPicPr>
          <p:cNvPr id="1026" name="Picture 2" descr="C:\Users\Kim\Google Drive\Drawing\Tones and Shading practice pg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2057400"/>
            <a:ext cx="2438400" cy="40097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855014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514600" y="990600"/>
            <a:ext cx="4114800" cy="701040"/>
          </a:xfrm>
        </p:spPr>
        <p:txBody>
          <a:bodyPr>
            <a:normAutofit fontScale="90000"/>
          </a:bodyPr>
          <a:lstStyle/>
          <a:p>
            <a:r>
              <a:rPr lang="en-US" sz="4000" dirty="0" smtClean="0"/>
              <a:t>Cube drawing </a:t>
            </a:r>
            <a:r>
              <a:rPr lang="en-US" sz="2200" dirty="0" smtClean="0"/>
              <a:t>with 3 point value scale</a:t>
            </a:r>
            <a:endParaRPr lang="en-US" sz="2200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sz="quarter" idx="13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2172493"/>
            <a:ext cx="4621742" cy="3466307"/>
          </a:xfrm>
        </p:spPr>
      </p:pic>
    </p:spTree>
    <p:extLst>
      <p:ext uri="{BB962C8B-B14F-4D97-AF65-F5344CB8AC3E}">
        <p14:creationId xmlns:p14="http://schemas.microsoft.com/office/powerpoint/2010/main" val="35361711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3657600" cy="3694176"/>
          </a:xfrm>
        </p:spPr>
        <p:txBody>
          <a:bodyPr/>
          <a:lstStyle/>
          <a:p>
            <a:r>
              <a:rPr lang="en-US" dirty="0" smtClean="0"/>
              <a:t>1. Create a medium gray tone first</a:t>
            </a:r>
          </a:p>
          <a:p>
            <a:r>
              <a:rPr lang="en-US" dirty="0" smtClean="0"/>
              <a:t>2. Add darks</a:t>
            </a:r>
          </a:p>
          <a:p>
            <a:r>
              <a:rPr lang="en-US" dirty="0" smtClean="0"/>
              <a:t>3. Erase highlights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Lets practice hair!</a:t>
            </a:r>
            <a:endParaRPr lang="en-US" dirty="0"/>
          </a:p>
        </p:txBody>
      </p:sp>
      <p:pic>
        <p:nvPicPr>
          <p:cNvPr id="4" name="Picture 3" descr="hair drawing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2600" y="1905000"/>
            <a:ext cx="2971800" cy="4451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943998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457200" y="2020824"/>
            <a:ext cx="8229600" cy="4151376"/>
          </a:xfrm>
        </p:spPr>
        <p:txBody>
          <a:bodyPr/>
          <a:lstStyle/>
          <a:p>
            <a:pPr marL="457200" indent="-457200">
              <a:buAutoNum type="arabicPeriod"/>
            </a:pPr>
            <a:r>
              <a:rPr lang="en-US" sz="2800" dirty="0" smtClean="0"/>
              <a:t>Lightly trace your contour drawing onto a new sheet of drawing paper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Slowly build up value with layers of graphite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 Do not go dark until you are almost finished. This will smear all over your drawing as you work.</a:t>
            </a:r>
          </a:p>
          <a:p>
            <a:pPr marL="457200" indent="-457200">
              <a:buAutoNum type="arabicPeriod"/>
            </a:pPr>
            <a:r>
              <a:rPr lang="en-US" sz="2800" dirty="0" smtClean="0"/>
              <a:t> When you finish you should have blacks, whites, and several shades of gray.</a:t>
            </a:r>
            <a:endParaRPr lang="en-US" dirty="0" smtClean="0"/>
          </a:p>
          <a:p>
            <a:pPr marL="457200" indent="-457200">
              <a:buAutoNum type="arabicPeriod"/>
            </a:pPr>
            <a:r>
              <a:rPr lang="en-US" sz="2800" dirty="0" smtClean="0"/>
              <a:t>Due  October 4th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Adding value to your drawing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61243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mawmawandpawpawdrawing.jpg"/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70797" r="-70797"/>
          <a:stretch>
            <a:fillRect/>
          </a:stretch>
        </p:blipFill>
        <p:spPr>
          <a:xfrm>
            <a:off x="457200" y="2020888"/>
            <a:ext cx="8229600" cy="4075112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Full value drawing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50303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BlackTie">
  <a:themeElements>
    <a:clrScheme name="BlackTie">
      <a:dk1>
        <a:srgbClr val="000000"/>
      </a:dk1>
      <a:lt1>
        <a:srgbClr val="FFFFFF"/>
      </a:lt1>
      <a:dk2>
        <a:srgbClr val="46464A"/>
      </a:dk2>
      <a:lt2>
        <a:srgbClr val="E3DCCF"/>
      </a:lt2>
      <a:accent1>
        <a:srgbClr val="6F6F74"/>
      </a:accent1>
      <a:accent2>
        <a:srgbClr val="A7B789"/>
      </a:accent2>
      <a:accent3>
        <a:srgbClr val="BEAE98"/>
      </a:accent3>
      <a:accent4>
        <a:srgbClr val="92A9B9"/>
      </a:accent4>
      <a:accent5>
        <a:srgbClr val="9C8265"/>
      </a:accent5>
      <a:accent6>
        <a:srgbClr val="8D6974"/>
      </a:accent6>
      <a:hlink>
        <a:srgbClr val="67AABF"/>
      </a:hlink>
      <a:folHlink>
        <a:srgbClr val="B1B5AB"/>
      </a:folHlink>
    </a:clrScheme>
    <a:fontScheme name="BlackTie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BlackTie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20000"/>
              </a:schemeClr>
            </a:gs>
            <a:gs pos="30000">
              <a:schemeClr val="phClr">
                <a:tint val="61000"/>
                <a:satMod val="220000"/>
              </a:schemeClr>
            </a:gs>
            <a:gs pos="45000">
              <a:schemeClr val="phClr">
                <a:tint val="66000"/>
                <a:satMod val="240000"/>
              </a:schemeClr>
            </a:gs>
            <a:gs pos="55000">
              <a:schemeClr val="phClr">
                <a:tint val="66000"/>
                <a:satMod val="220000"/>
              </a:schemeClr>
            </a:gs>
            <a:gs pos="73000">
              <a:schemeClr val="phClr">
                <a:tint val="61000"/>
                <a:satMod val="220000"/>
              </a:schemeClr>
            </a:gs>
            <a:gs pos="100000">
              <a:schemeClr val="phClr">
                <a:tint val="45000"/>
                <a:satMod val="22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3000"/>
                <a:satMod val="110000"/>
              </a:schemeClr>
            </a:gs>
            <a:gs pos="30000">
              <a:schemeClr val="phClr">
                <a:shade val="90000"/>
                <a:satMod val="120000"/>
              </a:schemeClr>
            </a:gs>
            <a:gs pos="45000">
              <a:schemeClr val="phClr">
                <a:shade val="100000"/>
                <a:satMod val="128000"/>
              </a:schemeClr>
            </a:gs>
            <a:gs pos="55000">
              <a:schemeClr val="phClr">
                <a:shade val="100000"/>
                <a:satMod val="128000"/>
              </a:schemeClr>
            </a:gs>
            <a:gs pos="73000">
              <a:schemeClr val="phClr">
                <a:shade val="90000"/>
                <a:satMod val="120000"/>
              </a:schemeClr>
            </a:gs>
            <a:gs pos="100000">
              <a:schemeClr val="phClr">
                <a:shade val="63000"/>
                <a:satMod val="11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41909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7150" dist="38100" dir="5400000" algn="br" rotWithShape="0">
              <a:srgbClr val="000000">
                <a:alpha val="57000"/>
              </a:srgbClr>
            </a:outerShdw>
          </a:effectLst>
          <a:scene3d>
            <a:camera prst="orthographicFront">
              <a:rot lat="0" lon="0" rev="0"/>
            </a:camera>
            <a:lightRig rig="twoPt" dir="t">
              <a:rot lat="0" lon="0" rev="1800000"/>
            </a:lightRig>
          </a:scene3d>
          <a:sp3d>
            <a:bevelT w="44450" h="31750" prst="coolSlant"/>
          </a:sp3d>
        </a:effectStyle>
      </a:effectStyleLst>
      <a:bgFillStyleLst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20000"/>
              </a:schemeClr>
            </a:duotone>
          </a:blip>
          <a:stretch/>
        </a:blip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30000"/>
                <a:satMod val="255000"/>
              </a:schemeClr>
            </a:gs>
          </a:gsLst>
          <a:path path="circle">
            <a:fillToRect l="50000" t="-80000" r="50000" b="18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Black Tie</Template>
  <TotalTime>96</TotalTime>
  <Words>149</Words>
  <Application>Microsoft Macintosh PowerPoint</Application>
  <PresentationFormat>On-screen Show (4:3)</PresentationFormat>
  <Paragraphs>19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BlackTie</vt:lpstr>
      <vt:lpstr>Value</vt:lpstr>
      <vt:lpstr>Value</vt:lpstr>
      <vt:lpstr>PowerPoint Presentation</vt:lpstr>
      <vt:lpstr>Value with shading</vt:lpstr>
      <vt:lpstr>Value worksheet</vt:lpstr>
      <vt:lpstr>Cube drawing with 3 point value scale</vt:lpstr>
      <vt:lpstr>Lets practice hair!</vt:lpstr>
      <vt:lpstr>Adding value to your drawing</vt:lpstr>
      <vt:lpstr>Full value drawing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Value</dc:title>
  <dc:creator>Kim</dc:creator>
  <cp:lastModifiedBy>Kim Barge</cp:lastModifiedBy>
  <cp:revision>10</cp:revision>
  <dcterms:created xsi:type="dcterms:W3CDTF">2014-07-01T13:43:33Z</dcterms:created>
  <dcterms:modified xsi:type="dcterms:W3CDTF">2018-09-19T14:17:40Z</dcterms:modified>
</cp:coreProperties>
</file>